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3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918447"/>
            <a:ext cx="7583488" cy="1470025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3959352" cy="1691640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4608" y="264907"/>
            <a:ext cx="3959352" cy="6328186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0801"/>
            <a:ext cx="3959352" cy="32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70048" y="6356350"/>
            <a:ext cx="162763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3441F70-077A-0D40-B53C-D2CF262B7364}" type="datetimeFigureOut">
              <a:rPr lang="en-US" smtClean="0"/>
              <a:t>3/31/15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280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38129"/>
            <a:ext cx="758952" cy="57607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38600"/>
            <a:ext cx="7620000" cy="990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36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65176"/>
            <a:ext cx="8458200" cy="3697224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24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042647"/>
            <a:ext cx="7620000" cy="1129553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B3441F70-077A-0D40-B53C-D2CF262B7364}" type="datetimeFigureOut">
              <a:rPr lang="en-US" smtClean="0"/>
              <a:t>3/31/15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2"/>
          <a:srcRect r="14719"/>
          <a:stretch>
            <a:fillRect/>
          </a:stretch>
        </p:blipFill>
        <p:spPr>
          <a:xfrm>
            <a:off x="0" y="4482"/>
            <a:ext cx="77981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457200"/>
            <a:ext cx="1219200" cy="5668963"/>
          </a:xfrm>
        </p:spPr>
        <p:txBody>
          <a:bodyPr vert="eaVert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457200"/>
            <a:ext cx="6383337" cy="56689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356350"/>
            <a:ext cx="10668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3441F70-077A-0D40-B53C-D2CF262B7364}" type="datetimeFigureOut">
              <a:rPr lang="en-US" smtClean="0"/>
              <a:t>3/31/15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5400000" flipH="1">
            <a:off x="4421262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789081"/>
            <a:ext cx="7583488" cy="1470025"/>
          </a:xfrm>
        </p:spPr>
        <p:txBody>
          <a:bodyPr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4724400"/>
            <a:ext cx="7583487" cy="1385047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77371" y="2564085"/>
            <a:ext cx="1789259" cy="1729830"/>
          </a:xfrm>
          <a:prstGeom prst="ellipse">
            <a:avLst/>
          </a:prstGeom>
          <a:noFill/>
          <a:ln w="127000">
            <a:solidFill>
              <a:schemeClr val="tx2"/>
            </a:solidFill>
          </a:ln>
          <a:effectLst>
            <a:innerShdw blurRad="101600" dist="76200" dir="13500000">
              <a:prstClr val="black">
                <a:alpha val="57000"/>
              </a:prstClr>
            </a:innerShdw>
          </a:effectLst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6984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66667"/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71800"/>
            <a:ext cx="7583487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4724400"/>
            <a:ext cx="7583487" cy="13984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 typeface="Calisto MT" pitchFamily="18" charset="0"/>
              <a:buNone/>
              <a:defRPr sz="18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1" name="Picture 10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1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3" name="Picture 12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6791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6791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3/31/15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3/31/15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Overlay-FullBackground.jpg"/>
          <p:cNvPicPr>
            <a:picLocks noChangeAspect="1"/>
          </p:cNvPicPr>
          <p:nvPr/>
        </p:nvPicPr>
        <p:blipFill>
          <a:blip r:embed="rId3"/>
          <a:srcRect t="21046"/>
          <a:stretch>
            <a:fillRect/>
          </a:stretch>
        </p:blipFill>
        <p:spPr>
          <a:xfrm>
            <a:off x="0" y="1447800"/>
            <a:ext cx="9144000" cy="5414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3/31/15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1690221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401" y="273050"/>
            <a:ext cx="3959352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5104"/>
            <a:ext cx="3962400" cy="32004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7000" y="6356350"/>
            <a:ext cx="162261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3441F70-077A-0D40-B53C-D2CF262B7364}" type="datetimeFigureOut">
              <a:rPr lang="en-US" smtClean="0"/>
              <a:t>3/31/15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1553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48338"/>
            <a:ext cx="762000" cy="57626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8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B3441F70-077A-0D40-B53C-D2CF262B7364}" type="datetimeFigureOut">
              <a:rPr lang="en-US" smtClean="0"/>
              <a:t>3/31/15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047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12700" dir="2700000" sx="100500" sy="100500" algn="tl" rotWithShape="0">
              <a:prstClr val="black">
                <a:alpha val="6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Calisto MT" pitchFamily="18" charset="0"/>
        <a:buChar char="•"/>
        <a:defRPr sz="24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22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20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1711325" indent="-280988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2000250" indent="-2809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2290763" indent="-280988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2571750" indent="-2809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kern="1200" dirty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Federalism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National Government and the 50 </a:t>
            </a:r>
            <a:r>
              <a:rPr lang="en-US" dirty="0" smtClean="0"/>
              <a:t>States</a:t>
            </a:r>
          </a:p>
          <a:p>
            <a:r>
              <a:rPr lang="en-US" dirty="0" smtClean="0"/>
              <a:t>and</a:t>
            </a:r>
          </a:p>
          <a:p>
            <a:r>
              <a:rPr lang="en-US" dirty="0" smtClean="0"/>
              <a:t>Interstate Relations</a:t>
            </a:r>
            <a:endParaRPr lang="en-US" dirty="0"/>
          </a:p>
        </p:txBody>
      </p:sp>
      <p:pic>
        <p:nvPicPr>
          <p:cNvPr id="5" name="Picture 4" descr="Screen Shot 2015-03-30 at 12.10.48 PM.png"/>
          <p:cNvPicPr>
            <a:picLocks noChangeAspect="1"/>
          </p:cNvPicPr>
          <p:nvPr/>
        </p:nvPicPr>
        <p:blipFill>
          <a:blip r:embed="rId2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130" y="1681518"/>
            <a:ext cx="5562413" cy="313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143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 Grants-in-aid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American federal system is much like a tug of war, a continuing power struggle between the National Government and the States.</a:t>
            </a:r>
          </a:p>
          <a:p>
            <a:r>
              <a:rPr lang="en-US" dirty="0" smtClean="0"/>
              <a:t>The American federal system also involves a broad area of shared powers and growing areas of cooperation between them.</a:t>
            </a:r>
          </a:p>
          <a:p>
            <a:r>
              <a:rPr lang="en-US" dirty="0" smtClean="0"/>
              <a:t>One of the best examples of intergovernmental cooperation are the many federal grants-in-aid programs – grants of federal money or other resources to the States and their cities, counties, and other local units.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32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Congress began to make grants of federal money quite early for things like:  support of state militias (National Guard), New Deal programs.</a:t>
            </a:r>
          </a:p>
          <a:p>
            <a:r>
              <a:rPr lang="en-US" dirty="0" smtClean="0"/>
              <a:t>Grants-in-aid are based on the National Government’s taxing power, today they total about $400 billion and account for 1/3 of all State and local government spending each year.</a:t>
            </a:r>
          </a:p>
          <a:p>
            <a:r>
              <a:rPr lang="en-US" dirty="0" smtClean="0"/>
              <a:t>They blur the division of powers line in the federal system, allowing the National Government to operate in many policy areas in which they do not otherwise have constitutional authority.</a:t>
            </a:r>
          </a:p>
          <a:p>
            <a:r>
              <a:rPr lang="en-US" dirty="0" smtClean="0"/>
              <a:t>Critics make the point that they usually come with strings attached.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164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Federal Grants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Categorical grants – made for some specific, closely defined purpose.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ex:  school lunches, construction of airports, etc.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usually have conditions attached:  have to be used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for the specific purpose, agency must administer grant</a:t>
            </a:r>
          </a:p>
          <a:p>
            <a:r>
              <a:rPr lang="en-US" dirty="0" smtClean="0"/>
              <a:t>Block grants – made for much more broadly defined purposes.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ex:  healthcare, social services, welfare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fewer strings attached so state and local governments have greater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freedom in deciding how money is spent</a:t>
            </a:r>
          </a:p>
          <a:p>
            <a:r>
              <a:rPr lang="en-US" dirty="0" smtClean="0"/>
              <a:t>Project grants – made to States, localities, and sometimes private agencies that apply for grants.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ex:  cancer research and other diseases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- used to fund job training and employment programs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011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Forms of Federal Aid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forms of aid are not as visible</a:t>
            </a:r>
          </a:p>
          <a:p>
            <a:r>
              <a:rPr lang="en-US" dirty="0" smtClean="0"/>
              <a:t>“Lulu payments” are federal monies that go to local governments in those areas where there are large federal landholdings.</a:t>
            </a:r>
          </a:p>
          <a:p>
            <a:r>
              <a:rPr lang="en-US" dirty="0" smtClean="0"/>
              <a:t>These payments are in lieu of property taxes that cannot be collected from the National Government.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428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Aid to the </a:t>
            </a:r>
            <a:r>
              <a:rPr lang="en-US" dirty="0" err="1" smtClean="0"/>
              <a:t>NationaGovernment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State and local government conduct national elections.</a:t>
            </a:r>
          </a:p>
          <a:p>
            <a:r>
              <a:rPr lang="en-US" dirty="0" smtClean="0"/>
              <a:t>Naturalization takes place in state courts.</a:t>
            </a:r>
            <a:endParaRPr lang="en-US" dirty="0"/>
          </a:p>
        </p:txBody>
      </p:sp>
      <p:pic>
        <p:nvPicPr>
          <p:cNvPr id="5" name="Content Placeholder 4" descr="Screen Shot 2015-03-31 at 10.23.17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368" b="-34368"/>
          <a:stretch>
            <a:fillRect/>
          </a:stretch>
        </p:blipFill>
        <p:spPr>
          <a:xfrm>
            <a:off x="4797425" y="1828800"/>
            <a:ext cx="3565525" cy="4297363"/>
          </a:xfrm>
        </p:spPr>
      </p:pic>
    </p:spTree>
    <p:extLst>
      <p:ext uri="{BB962C8B-B14F-4D97-AF65-F5344CB8AC3E}">
        <p14:creationId xmlns:p14="http://schemas.microsoft.com/office/powerpoint/2010/main" val="1701395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Interstate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Interstate Compacts, Full Faith and Credit, Privileges and Immunities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190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Interstate Compacts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state can enter into any treaty, alliance, or confederation according to the Constitution – however they can enter into interstate compacts.</a:t>
            </a:r>
          </a:p>
          <a:p>
            <a:r>
              <a:rPr lang="en-US" dirty="0" smtClean="0"/>
              <a:t>Interstate Compacts – States, with the consent of Congress, can enter into agreements among themselves and with foreign states.</a:t>
            </a:r>
          </a:p>
          <a:p>
            <a:r>
              <a:rPr lang="en-US" dirty="0" smtClean="0"/>
              <a:t>Examples are compacts that enable states to share law enforcement data, compacts about the conservation of water, oil, wildlife, and fish.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684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Faith and 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Article IV, Section 1 commands that Full Faith and Credit shall be given in each State to the public Acts, Records, and Judicial Proceeding of every other State.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public acts = laws of a State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records = documents like birth certificates,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marriage licenses, deeds, car registration, etc.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judicial proceedings = outcomes of court actions,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damage awards, probating of wills, divorce decrees</a:t>
            </a:r>
          </a:p>
          <a:p>
            <a:r>
              <a:rPr lang="en-US" dirty="0" smtClean="0"/>
              <a:t>2 notable exceptions:</a:t>
            </a:r>
          </a:p>
          <a:p>
            <a:pPr marL="0" indent="0">
              <a:buNone/>
            </a:pPr>
            <a:r>
              <a:rPr lang="en-US" dirty="0" smtClean="0"/>
              <a:t>       -  it only applies to civil, not criminal matters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divorces granted by one state need not be recognized in another state – this is based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on residency requirements</a:t>
            </a:r>
            <a:endParaRPr lang="en-US" dirty="0"/>
          </a:p>
        </p:txBody>
      </p:sp>
      <p:pic>
        <p:nvPicPr>
          <p:cNvPr id="5" name="Content Placeholder 4" descr="Screen Shot 2015-03-31 at 10.25.36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505" b="-245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682954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Marriage and Divorce: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Quickie divorces have been       </a:t>
            </a:r>
          </a:p>
          <a:p>
            <a:pPr marL="0" indent="0">
              <a:buNone/>
            </a:pPr>
            <a:r>
              <a:rPr lang="en-US" dirty="0" smtClean="0"/>
              <a:t>          troublesome.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- 1945 case:  Williams v. North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Carolina about Nevada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divorce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Legality of marriage differs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from state to state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-  Same sex unions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-  Defense of Marriage Act</a:t>
            </a:r>
            <a:endParaRPr lang="en-US" dirty="0"/>
          </a:p>
        </p:txBody>
      </p:sp>
      <p:pic>
        <p:nvPicPr>
          <p:cNvPr id="6" name="Content Placeholder 5" descr="Screen Shot 2015-03-31 at 10.28.54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009" b="-370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44978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Extradition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Constitution makes provisions for those who flee to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another State to avoid punishment for a crime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On demand of the executive authority of the State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from which they fled, be delivered back to that State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This is usually routine but some are contested in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cases of racial or political overtones or cases of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parental kidnapping in custody disputes.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549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Nation’s obligations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The Constitution places obligations on the National Government for the benefit of the States – most are found in Article IV:</a:t>
            </a:r>
          </a:p>
          <a:p>
            <a:r>
              <a:rPr lang="en-US" dirty="0" smtClean="0"/>
              <a:t>A Republican Form of Government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Constitution does not define “republican form” and Courts have refused to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define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Term understood to mean “representative government”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Most extensive use of this guarantee came after Civil War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when  Congress refused to admit senators and representatives from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southern states until they ratified 13</a:t>
            </a:r>
            <a:r>
              <a:rPr lang="en-US" baseline="30000" dirty="0" smtClean="0"/>
              <a:t>th</a:t>
            </a:r>
            <a:r>
              <a:rPr lang="en-US" dirty="0" smtClean="0"/>
              <a:t>, 14</a:t>
            </a:r>
            <a:r>
              <a:rPr lang="en-US" baseline="30000" dirty="0" smtClean="0"/>
              <a:t>th</a:t>
            </a:r>
            <a:r>
              <a:rPr lang="en-US" dirty="0" smtClean="0"/>
              <a:t>, and 15</a:t>
            </a:r>
            <a:r>
              <a:rPr lang="en-US" baseline="30000" dirty="0" smtClean="0"/>
              <a:t>th</a:t>
            </a:r>
            <a:r>
              <a:rPr lang="en-US" dirty="0" smtClean="0"/>
              <a:t> Amendments and broaden voting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rights of African Americans.</a:t>
            </a:r>
          </a:p>
        </p:txBody>
      </p:sp>
    </p:spTree>
    <p:extLst>
      <p:ext uri="{BB962C8B-B14F-4D97-AF65-F5344CB8AC3E}">
        <p14:creationId xmlns:p14="http://schemas.microsoft.com/office/powerpoint/2010/main" val="2760121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Privileges and Immunities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Constitution protects citizens who move between States – they shall be entitled to all Privileges and Immunities of citizens in several states.</a:t>
            </a:r>
          </a:p>
          <a:p>
            <a:r>
              <a:rPr lang="en-US" dirty="0" smtClean="0"/>
              <a:t>No state can draw unreasonable distinctions between its own residents and those persons who happen to live in another state.</a:t>
            </a:r>
          </a:p>
          <a:p>
            <a:r>
              <a:rPr lang="en-US" dirty="0" smtClean="0"/>
              <a:t>Citizens may travel between states and use the courts or make contracts in other states.</a:t>
            </a:r>
          </a:p>
          <a:p>
            <a:r>
              <a:rPr lang="en-US" dirty="0" smtClean="0"/>
              <a:t>A state cannot try to relieve its unemployment problems by requiring employers to hire in-state residents first.</a:t>
            </a:r>
          </a:p>
          <a:p>
            <a:r>
              <a:rPr lang="en-US" dirty="0" smtClean="0"/>
              <a:t>However States can draw reasonable distinctions between its own residents and those of other states by requiring periods before they can vote or hold public office.</a:t>
            </a:r>
          </a:p>
          <a:p>
            <a:r>
              <a:rPr lang="en-US" dirty="0" smtClean="0"/>
              <a:t>States can also require higher fees for hinting and fishing or tuitions for out of state residents.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938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1403" y="1828800"/>
            <a:ext cx="7583488" cy="429736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Protection from Invasion and Internal </a:t>
            </a:r>
            <a:r>
              <a:rPr lang="en-US" dirty="0" smtClean="0"/>
              <a:t>Disorder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-  protection from invasion is so understood it has little  significance</a:t>
            </a:r>
          </a:p>
          <a:p>
            <a:pPr marL="0" indent="0">
              <a:buNone/>
            </a:pPr>
            <a:r>
              <a:rPr lang="en-US" dirty="0" smtClean="0"/>
              <a:t>     -  federal system assumes each of the 50 states will keep peace within its own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borders – so primary responsibility for curbing internal disorder rests with </a:t>
            </a:r>
          </a:p>
          <a:p>
            <a:pPr marL="0" indent="0">
              <a:buNone/>
            </a:pPr>
            <a:r>
              <a:rPr lang="en-US" dirty="0" smtClean="0"/>
              <a:t>        the States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-  but Constitution recognized that States may not always be able to do so –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therefore it guarantees protection against internal disorder – use of federal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force to restore order within a State has been rare, but used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-  ex:  1967 in Detroit, 1968 in Chicago and Baltimore, 1992 in Los Angeles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-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934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Respect for Territorial </a:t>
            </a:r>
            <a:r>
              <a:rPr lang="en-US" dirty="0" smtClean="0"/>
              <a:t>Integrity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Constitution binds the National Government to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respect the territorial integrity of each of the States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Government must recognize those chosen for both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houses of the United States Congress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438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Admission of new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It was accepted that new states would join the Union.</a:t>
            </a:r>
          </a:p>
          <a:p>
            <a:r>
              <a:rPr lang="en-US" dirty="0" smtClean="0"/>
              <a:t>Framers enacted Northwest Ordinance of 1787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provided for statehood for region which reached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population of 60,000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made provision for local self-government, civil and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political rights, and support of education</a:t>
            </a:r>
          </a:p>
          <a:p>
            <a:pPr marL="0" indent="0">
              <a:buNone/>
            </a:pPr>
            <a:r>
              <a:rPr lang="en-US" dirty="0" smtClean="0"/>
              <a:t>       -  Ordinance of 1785 had created township system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for division of land</a:t>
            </a:r>
            <a:endParaRPr lang="en-US" dirty="0"/>
          </a:p>
        </p:txBody>
      </p:sp>
      <p:pic>
        <p:nvPicPr>
          <p:cNvPr id="4" name="Picture 3" descr="Screen Shot 2015-03-30 at 11.48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1767" y="232550"/>
            <a:ext cx="1073136" cy="134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036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Congress and New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Only Congress has power to admit new States.</a:t>
            </a:r>
          </a:p>
          <a:p>
            <a:r>
              <a:rPr lang="en-US" dirty="0" smtClean="0"/>
              <a:t>Constitution puts only one restriction on that power:  A new State cannot be created by taking territory from another existing State without the consent of the legislature of the State.</a:t>
            </a:r>
          </a:p>
          <a:p>
            <a:r>
              <a:rPr lang="en-US" dirty="0" smtClean="0"/>
              <a:t>Kentucky, Tennessee, Maine and W. Virginia created from already existing states.</a:t>
            </a:r>
          </a:p>
          <a:p>
            <a:r>
              <a:rPr lang="en-US" dirty="0" smtClean="0"/>
              <a:t>Texas and Vermont were independent republics before admission.</a:t>
            </a:r>
          </a:p>
          <a:p>
            <a:r>
              <a:rPr lang="en-US" dirty="0" smtClean="0"/>
              <a:t>California admitted shortly after being ceded to U.S. by Mexico.</a:t>
            </a:r>
          </a:p>
          <a:p>
            <a:r>
              <a:rPr lang="en-US" dirty="0" smtClean="0"/>
              <a:t>Other 30 States entered Union after a longer period of time, usually more than 15 years as an organized territory.</a:t>
            </a:r>
          </a:p>
        </p:txBody>
      </p:sp>
    </p:spTree>
    <p:extLst>
      <p:ext uri="{BB962C8B-B14F-4D97-AF65-F5344CB8AC3E}">
        <p14:creationId xmlns:p14="http://schemas.microsoft.com/office/powerpoint/2010/main" val="2510292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Admission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Area desiring statehood asks Congress for admission</a:t>
            </a:r>
          </a:p>
          <a:p>
            <a:r>
              <a:rPr lang="en-US" dirty="0" smtClean="0"/>
              <a:t>If Congress chooses it passes an enabling act - directing the people of the territory to frame a proposed State constitution.</a:t>
            </a:r>
          </a:p>
          <a:p>
            <a:r>
              <a:rPr lang="en-US" dirty="0" smtClean="0"/>
              <a:t>A territorial convention prepares the Constitution and puts it to a popular vote.</a:t>
            </a:r>
          </a:p>
          <a:p>
            <a:r>
              <a:rPr lang="en-US" dirty="0" smtClean="0"/>
              <a:t>If voters approve, the document is submitted to Congress for consideration.</a:t>
            </a:r>
          </a:p>
          <a:p>
            <a:r>
              <a:rPr lang="en-US" dirty="0" smtClean="0"/>
              <a:t>If Congress agrees it passes an act of admission creating the new State.</a:t>
            </a:r>
          </a:p>
          <a:p>
            <a:r>
              <a:rPr lang="en-US" dirty="0" smtClean="0"/>
              <a:t>If the President signs the act the new State is admitted to the Union.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924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Conditiions</a:t>
            </a:r>
            <a:r>
              <a:rPr lang="en-US" dirty="0" smtClean="0"/>
              <a:t> for Admission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Congress has often set conditions for admission</a:t>
            </a:r>
          </a:p>
          <a:p>
            <a:r>
              <a:rPr lang="en-US" dirty="0" smtClean="0"/>
              <a:t>Required Utah to outlaw polygamy.</a:t>
            </a:r>
          </a:p>
          <a:p>
            <a:r>
              <a:rPr lang="en-US" dirty="0" smtClean="0"/>
              <a:t>Required Alaska to not claim any Native American lands.</a:t>
            </a:r>
          </a:p>
          <a:p>
            <a:r>
              <a:rPr lang="en-US" dirty="0" smtClean="0"/>
              <a:t>Each state enter the Union on an equal footing with each of the other states.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883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Cooperative Federalism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Federal Grants-in-Aid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343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recedent">
  <a:themeElements>
    <a:clrScheme name="Precedent">
      <a:dk1>
        <a:srgbClr val="921F07"/>
      </a:dk1>
      <a:lt1>
        <a:sysClr val="window" lastClr="FFFFFF"/>
      </a:lt1>
      <a:dk2>
        <a:srgbClr val="333333"/>
      </a:dk2>
      <a:lt2>
        <a:srgbClr val="E5E5D3"/>
      </a:lt2>
      <a:accent1>
        <a:srgbClr val="993232"/>
      </a:accent1>
      <a:accent2>
        <a:srgbClr val="9B6C34"/>
      </a:accent2>
      <a:accent3>
        <a:srgbClr val="736C5D"/>
      </a:accent3>
      <a:accent4>
        <a:srgbClr val="C9972B"/>
      </a:accent4>
      <a:accent5>
        <a:srgbClr val="C95F2B"/>
      </a:accent5>
      <a:accent6>
        <a:srgbClr val="8F7A05"/>
      </a:accent6>
      <a:hlink>
        <a:srgbClr val="933926"/>
      </a:hlink>
      <a:folHlink>
        <a:srgbClr val="916019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Preceden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tint val="100000"/>
                <a:shade val="30000"/>
                <a:satMod val="135000"/>
              </a:schemeClr>
            </a:gs>
          </a:gsLst>
          <a:path path="circle">
            <a:fillToRect l="70000" t="10000" b="7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5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25400" dir="4800000" sx="103000" sy="103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3000000"/>
            </a:lightRig>
          </a:scene3d>
          <a:sp3d prstMaterial="softEdge">
            <a:bevelT w="0" h="0"/>
          </a:sp3d>
        </a:effectStyle>
        <a:effectStyle>
          <a:effectLst>
            <a:innerShdw blurRad="127000" dist="38100" dir="13200000">
              <a:srgbClr val="000000">
                <a:alpha val="75000"/>
              </a:srgbClr>
            </a:innerShdw>
            <a:outerShdw blurRad="38100" dist="12700" dir="1800000" sx="101000" sy="101000" rotWithShape="0">
              <a:srgbClr val="000000">
                <a:alpha val="40000"/>
              </a:srgbClr>
            </a:outerShdw>
            <a:reflection blurRad="127000" stA="25000" endPos="30000" dist="127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12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t="10000" r="70000" b="7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30000"/>
                <a:lumMod val="80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Precedent.thmx</Template>
  <TotalTime>113</TotalTime>
  <Words>1426</Words>
  <Application>Microsoft Macintosh PowerPoint</Application>
  <PresentationFormat>On-screen Show (4:3)</PresentationFormat>
  <Paragraphs>128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Precedent</vt:lpstr>
      <vt:lpstr>Federalism</vt:lpstr>
      <vt:lpstr>The Nation’s obligations</vt:lpstr>
      <vt:lpstr>PowerPoint Presentation</vt:lpstr>
      <vt:lpstr>PowerPoint Presentation</vt:lpstr>
      <vt:lpstr>Admission of new states</vt:lpstr>
      <vt:lpstr>Congress and New States</vt:lpstr>
      <vt:lpstr>Admission procedure</vt:lpstr>
      <vt:lpstr>Conditiions for Admission</vt:lpstr>
      <vt:lpstr>Cooperative Federalism</vt:lpstr>
      <vt:lpstr>Federal Grants-in-aid</vt:lpstr>
      <vt:lpstr>PowerPoint Presentation</vt:lpstr>
      <vt:lpstr>Types of Federal Grants</vt:lpstr>
      <vt:lpstr>Other Forms of Federal Aid</vt:lpstr>
      <vt:lpstr>State Aid to the NationaGovernment</vt:lpstr>
      <vt:lpstr>Interstate Relations</vt:lpstr>
      <vt:lpstr>Interstate Compacts</vt:lpstr>
      <vt:lpstr>Full Faith and Credit</vt:lpstr>
      <vt:lpstr>PowerPoint Presentation</vt:lpstr>
      <vt:lpstr>PowerPoint Presentation</vt:lpstr>
      <vt:lpstr>Privileges and Immunities</vt:lpstr>
    </vt:vector>
  </TitlesOfParts>
  <Company>Peoria Notre Dame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Federalism</dc:title>
  <dc:creator>olsonl olson</dc:creator>
  <cp:lastModifiedBy>olsonl olson</cp:lastModifiedBy>
  <cp:revision>22</cp:revision>
  <dcterms:created xsi:type="dcterms:W3CDTF">2015-03-30T15:58:49Z</dcterms:created>
  <dcterms:modified xsi:type="dcterms:W3CDTF">2015-03-31T15:29:21Z</dcterms:modified>
</cp:coreProperties>
</file>